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4"/>
  </p:sldMasterIdLst>
  <p:notesMasterIdLst>
    <p:notesMasterId r:id="rId56"/>
  </p:notesMasterIdLst>
  <p:handoutMasterIdLst>
    <p:handoutMasterId r:id="rId57"/>
  </p:handoutMasterIdLst>
  <p:sldIdLst>
    <p:sldId id="309" r:id="rId5"/>
    <p:sldId id="312" r:id="rId6"/>
    <p:sldId id="297" r:id="rId7"/>
    <p:sldId id="314" r:id="rId8"/>
    <p:sldId id="394" r:id="rId9"/>
    <p:sldId id="313" r:id="rId10"/>
    <p:sldId id="410" r:id="rId11"/>
    <p:sldId id="411" r:id="rId12"/>
    <p:sldId id="406" r:id="rId13"/>
    <p:sldId id="374" r:id="rId14"/>
    <p:sldId id="375" r:id="rId15"/>
    <p:sldId id="395" r:id="rId16"/>
    <p:sldId id="396" r:id="rId17"/>
    <p:sldId id="349" r:id="rId18"/>
    <p:sldId id="350" r:id="rId19"/>
    <p:sldId id="397" r:id="rId20"/>
    <p:sldId id="407" r:id="rId21"/>
    <p:sldId id="388" r:id="rId22"/>
    <p:sldId id="398" r:id="rId23"/>
    <p:sldId id="390" r:id="rId24"/>
    <p:sldId id="399" r:id="rId25"/>
    <p:sldId id="391" r:id="rId26"/>
    <p:sldId id="392" r:id="rId27"/>
    <p:sldId id="353" r:id="rId28"/>
    <p:sldId id="354" r:id="rId29"/>
    <p:sldId id="387" r:id="rId30"/>
    <p:sldId id="324" r:id="rId31"/>
    <p:sldId id="365" r:id="rId32"/>
    <p:sldId id="325" r:id="rId33"/>
    <p:sldId id="326" r:id="rId34"/>
    <p:sldId id="413" r:id="rId35"/>
    <p:sldId id="327" r:id="rId36"/>
    <p:sldId id="328" r:id="rId37"/>
    <p:sldId id="408" r:id="rId38"/>
    <p:sldId id="332" r:id="rId39"/>
    <p:sldId id="331" r:id="rId40"/>
    <p:sldId id="364" r:id="rId41"/>
    <p:sldId id="333" r:id="rId42"/>
    <p:sldId id="414" r:id="rId43"/>
    <p:sldId id="357" r:id="rId44"/>
    <p:sldId id="412" r:id="rId45"/>
    <p:sldId id="382" r:id="rId46"/>
    <p:sldId id="383" r:id="rId47"/>
    <p:sldId id="384" r:id="rId48"/>
    <p:sldId id="401" r:id="rId49"/>
    <p:sldId id="369" r:id="rId50"/>
    <p:sldId id="370" r:id="rId51"/>
    <p:sldId id="371" r:id="rId52"/>
    <p:sldId id="372" r:id="rId53"/>
    <p:sldId id="385" r:id="rId54"/>
    <p:sldId id="38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4842" autoAdjust="0"/>
  </p:normalViewPr>
  <p:slideViewPr>
    <p:cSldViewPr snapToGrid="0">
      <p:cViewPr varScale="1">
        <p:scale>
          <a:sx n="113" d="100"/>
          <a:sy n="113" d="100"/>
        </p:scale>
        <p:origin x="306" y="10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32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AG- Update format as per Slides 21 to 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03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99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37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Update table format as per prior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90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09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06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for App Screenshots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28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Wiki Link hyperlink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72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5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08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4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8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59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21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66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4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060A-5A27-DE25-2645-2A1E3C18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D9444-7EE4-2485-FDA7-B56793A3B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E94F2-423A-DF2F-40F5-53DCC73C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42F27-CAF8-09A7-BA60-ED69D5E6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C1C03-512F-920B-7430-07601F10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965F-B1C6-0709-3E5A-A6BC895E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F458E-2A69-7D2F-BF8F-ACF1C7547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47310-84E6-2649-C355-7DA54039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02E58-F67D-884C-FD70-02E26290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CE32C-6460-5DC0-18A4-38ABB3D4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9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28D91-6428-36CC-FFBE-D2C62FB26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F3E6E-1452-5DDA-630A-220A211EC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8C20-E705-F038-D5F7-ED7A7DC0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E04BA-8DE3-E5DB-3B0B-990B0CB2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45EF-EC32-E5A7-D672-F563986A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42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09568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91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6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61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7D93-4EFB-1D7E-DFBF-14948682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E5BD8-4D99-F2FD-D98B-E5F6689D2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AE3A0-A8A1-A60D-91E6-4E2DA06A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8C70-8217-391E-1B61-BC116874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42B2F-F711-BE2B-D174-A30A82C1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1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1BC3-7B47-2390-C148-0F51064D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3E227-6F12-89A7-D96C-4A1786485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09959-A842-4BE6-1FD6-306C7F42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4A2CA-4C56-4EE4-47F5-2FB002C3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32AF3-6730-C320-4FAC-7DA37E00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3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BED1-1AA6-DB00-ABBB-F5CE0D89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1CDE1-45FD-E358-31F5-420076B12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B5939-DA34-C347-FD98-7064F9810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D9980-B41F-19F3-D51B-5E4F8804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2CCFB-606F-A694-B050-327FB3B55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AB8A5-505B-8209-5DA3-2BC8BF64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B6B-A2F1-E515-3947-D9318C8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47D9-72C1-DE14-C4F4-626B433B1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A33D1-73A4-EF45-2DF3-817D1130F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C8A64-821D-72E4-E9B7-1A1CADABC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507D6-29CE-41EB-D7B2-8299C47E4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77489-60BB-1F27-3C7A-81C7063C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1BFBD-43D6-ABE8-D134-867F7686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80B5E-8FD0-2F36-2875-FFB6D330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7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BADE-AA4D-3CC2-D2D1-B0973B9E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A71CE-8A02-3643-90B2-A0D3C709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87889-6889-D349-8BC1-39B48AEA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AF9A7-28F9-3798-E4A7-82B8156A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0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3FF07-CB3B-2668-5C03-0A5957BC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F3666-23FA-DA6E-CB15-4BCA6C3F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1D2E4-4083-A45F-4B6A-08AF714D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3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8B8D-33CD-F448-920E-5129455B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B47A-73D6-2A2A-C8FE-C2D995EFB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28961-4122-F64E-A3F7-C2725B399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30C63-3A23-6DCC-58EB-21F0C01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EE6AA-7360-9655-18B7-A7A4DFE1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472AF-D6C2-6697-A906-EEEB9C65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3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7109-45C3-F27A-20BF-0F4EE058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F5C67-BD65-BEAA-C446-9D4EC90968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65ABD-B1D0-F903-09AB-D3E0E0BBE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6E7AA-E3B0-52FD-07C9-1E025686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F6965-F40F-E317-A6F9-0D9D577E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1B6E0-21BB-36D5-AB94-B7AB40DA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0D2EE-3CBC-58B2-2980-ADA527FB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64CD3-405F-904E-128B-B6E85B77D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68DA8-AE49-D96D-4F57-AD90C8AC4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E641-3FB6-E6D6-6810-8807CEC36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54081-127F-7AC7-EF47-B23DEDE59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2" r:id="rId15"/>
    <p:sldLayoutId id="2147483675" r:id="rId16"/>
    <p:sldLayoutId id="2147483667" r:id="rId17"/>
    <p:sldLayoutId id="2147483666" r:id="rId18"/>
    <p:sldLayoutId id="2147483672" r:id="rId19"/>
    <p:sldLayoutId id="2147483653" r:id="rId20"/>
    <p:sldLayoutId id="2147483674" r:id="rId21"/>
    <p:sldLayoutId id="2147483668" r:id="rId22"/>
    <p:sldLayoutId id="2147483673" r:id="rId23"/>
    <p:sldLayoutId id="2147483671" r:id="rId2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9.png"/><Relationship Id="rId2" Type="http://schemas.openxmlformats.org/officeDocument/2006/relationships/image" Target="../media/image38.jpe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QuickLearning/wik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BrewingTechnologies/QuickLearning/wiki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685" b="125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2275" y="2763349"/>
            <a:ext cx="4996070" cy="230100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4405" y="5649255"/>
            <a:ext cx="312727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b="1" u="none" strike="noStrike" dirty="0">
                <a:effectLst/>
              </a:rPr>
              <a:t>CAPSTONE PROJECT      </a:t>
            </a:r>
          </a:p>
          <a:p>
            <a:pPr algn="ctr"/>
            <a:r>
              <a:rPr lang="en-US" sz="1600" b="1" u="none" strike="noStrike" dirty="0">
                <a:effectLst/>
              </a:rPr>
              <a:t>GUIDED BY:-  </a:t>
            </a:r>
            <a:r>
              <a:rPr lang="en-US" sz="1600" u="none" strike="noStrike" dirty="0">
                <a:effectLst/>
              </a:rPr>
              <a:t>Prof. Henry Wong</a:t>
            </a:r>
          </a:p>
          <a:p>
            <a:pPr algn="ctr"/>
            <a:endParaRPr lang="en-US" sz="16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B33B4BA-2F71-B89E-C582-8D0FB44C9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E7C955-9754-829B-85B4-11C4C553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4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09788E-4C0E-E615-BE05-70B6ECCE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CE790A4-E080-4D26-AE53-BD6AA832F2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9939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9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85E7CAAC-B784-74E7-9E13-4BC3E608E8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0ED76-8853-74FD-029C-A9BD5F712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B38E941-2F83-4DE3-B38C-9D5597E9AB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1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0ED76-8853-74FD-029C-A9BD5F712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B38E941-2F83-4DE3-B38C-9D5597E9AB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9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0D1AF0C-D949-4892-80C0-1B89E509FF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4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613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0ED76-8853-74FD-029C-A9BD5F712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B38E941-2F83-4DE3-B38C-9D5597E9AB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9" name="Picture 2" descr="Text&#10;&#10;Description automatically generated">
            <a:extLst>
              <a:ext uri="{FF2B5EF4-FFF2-40B4-BE49-F238E27FC236}">
                <a16:creationId xmlns:a16="http://schemas.microsoft.com/office/drawing/2014/main" id="{8C7FB72F-F2BD-49C3-8BF8-269A9A520CD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5604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>
            <a:extLst>
              <a:ext uri="{FF2B5EF4-FFF2-40B4-BE49-F238E27FC236}">
                <a16:creationId xmlns:a16="http://schemas.microsoft.com/office/drawing/2014/main" id="{B3D7DF27-D979-A3A8-E8F2-2497A1931A3B}"/>
              </a:ext>
            </a:extLst>
          </p:cNvPr>
          <p:cNvSpPr/>
          <p:nvPr/>
        </p:nvSpPr>
        <p:spPr>
          <a:xfrm>
            <a:off x="5250690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A9E2297E-A65B-3C30-3136-6B0EB1F2EAFD}"/>
              </a:ext>
            </a:extLst>
          </p:cNvPr>
          <p:cNvSpPr/>
          <p:nvPr/>
        </p:nvSpPr>
        <p:spPr>
          <a:xfrm>
            <a:off x="7609874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40EB0A0-85E4-C5B0-9A00-EDF1BEB2E6CD}"/>
              </a:ext>
            </a:extLst>
          </p:cNvPr>
          <p:cNvSpPr/>
          <p:nvPr/>
        </p:nvSpPr>
        <p:spPr>
          <a:xfrm rot="10800000">
            <a:off x="7609874" y="364132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F49F7684-D272-E274-ECE0-AED81D17CE71}"/>
              </a:ext>
            </a:extLst>
          </p:cNvPr>
          <p:cNvSpPr/>
          <p:nvPr/>
        </p:nvSpPr>
        <p:spPr>
          <a:xfrm rot="10800000">
            <a:off x="5246180" y="362089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61540CD-B37E-F5BD-9BA9-84127E7060D2}"/>
              </a:ext>
            </a:extLst>
          </p:cNvPr>
          <p:cNvSpPr/>
          <p:nvPr/>
        </p:nvSpPr>
        <p:spPr>
          <a:xfrm rot="10800000">
            <a:off x="2862668" y="3613362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53451185-9A4B-C5B4-494A-58C609DA9F76}"/>
              </a:ext>
            </a:extLst>
          </p:cNvPr>
          <p:cNvSpPr/>
          <p:nvPr/>
        </p:nvSpPr>
        <p:spPr>
          <a:xfrm>
            <a:off x="2848291" y="2098756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9EF4FFC-3F43-31E3-82E8-EEC014B76C0E}"/>
              </a:ext>
            </a:extLst>
          </p:cNvPr>
          <p:cNvSpPr/>
          <p:nvPr/>
        </p:nvSpPr>
        <p:spPr>
          <a:xfrm>
            <a:off x="480282" y="2107858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42" descr="Shape&#10;&#10;Description automatically generated with low confidence">
            <a:extLst>
              <a:ext uri="{FF2B5EF4-FFF2-40B4-BE49-F238E27FC236}">
                <a16:creationId xmlns:a16="http://schemas.microsoft.com/office/drawing/2014/main" id="{21B2D236-2190-7398-60D5-9D5C442F7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b="20073"/>
          <a:stretch/>
        </p:blipFill>
        <p:spPr>
          <a:xfrm rot="20321648">
            <a:off x="972381" y="2714150"/>
            <a:ext cx="1499833" cy="1198776"/>
          </a:xfrm>
          <a:prstGeom prst="rect">
            <a:avLst/>
          </a:prstGeom>
          <a:noFill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869233" y="183983"/>
            <a:ext cx="84535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Product(MVP)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0095B-0494-3EE2-2116-5941575DE948}"/>
              </a:ext>
            </a:extLst>
          </p:cNvPr>
          <p:cNvSpPr txBox="1"/>
          <p:nvPr/>
        </p:nvSpPr>
        <p:spPr>
          <a:xfrm>
            <a:off x="3296134" y="2307166"/>
            <a:ext cx="2103438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5555E-72E4-3495-5919-B1913C81DF8D}"/>
              </a:ext>
            </a:extLst>
          </p:cNvPr>
          <p:cNvSpPr txBox="1"/>
          <p:nvPr/>
        </p:nvSpPr>
        <p:spPr>
          <a:xfrm>
            <a:off x="3296134" y="2739507"/>
            <a:ext cx="16676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login into the application with valid credentials.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B6579-2F04-9728-E7A8-680AE0875F5D}"/>
              </a:ext>
            </a:extLst>
          </p:cNvPr>
          <p:cNvSpPr txBox="1"/>
          <p:nvPr/>
        </p:nvSpPr>
        <p:spPr>
          <a:xfrm>
            <a:off x="437892" y="2335568"/>
            <a:ext cx="4222103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Registration/Signup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90FE5-32F2-51BA-1D18-A8ECABE9727F}"/>
              </a:ext>
            </a:extLst>
          </p:cNvPr>
          <p:cNvSpPr txBox="1"/>
          <p:nvPr/>
        </p:nvSpPr>
        <p:spPr>
          <a:xfrm>
            <a:off x="452066" y="2746536"/>
            <a:ext cx="2570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register into application.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41355-02A9-C521-FA70-FDF08BA27DA9}"/>
              </a:ext>
            </a:extLst>
          </p:cNvPr>
          <p:cNvSpPr txBox="1"/>
          <p:nvPr/>
        </p:nvSpPr>
        <p:spPr>
          <a:xfrm>
            <a:off x="5678520" y="2754449"/>
            <a:ext cx="3565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view the course.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E6DD6C-31B4-D4AE-8728-A975AC1AF083}"/>
              </a:ext>
            </a:extLst>
          </p:cNvPr>
          <p:cNvSpPr txBox="1"/>
          <p:nvPr/>
        </p:nvSpPr>
        <p:spPr>
          <a:xfrm>
            <a:off x="8020671" y="4312925"/>
            <a:ext cx="21098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Add and delete course for the Admin.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D3465E-3A8B-117E-30D7-0B7A20220605}"/>
              </a:ext>
            </a:extLst>
          </p:cNvPr>
          <p:cNvSpPr txBox="1"/>
          <p:nvPr/>
        </p:nvSpPr>
        <p:spPr>
          <a:xfrm>
            <a:off x="5649449" y="4261930"/>
            <a:ext cx="19604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Minimal settings page for admin &amp; enrolment of a student.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52827-B38F-A87F-E632-3045C6BA30D8}"/>
              </a:ext>
            </a:extLst>
          </p:cNvPr>
          <p:cNvSpPr txBox="1"/>
          <p:nvPr/>
        </p:nvSpPr>
        <p:spPr>
          <a:xfrm>
            <a:off x="3256069" y="4251867"/>
            <a:ext cx="2098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Logout from the application.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3154A-91C9-431B-6E74-D81D75A9DE91}"/>
              </a:ext>
            </a:extLst>
          </p:cNvPr>
          <p:cNvSpPr txBox="1"/>
          <p:nvPr/>
        </p:nvSpPr>
        <p:spPr>
          <a:xfrm>
            <a:off x="8116840" y="2336694"/>
            <a:ext cx="1645716" cy="357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en-US" dirty="0"/>
              <a:t>Instructor Page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40C19-0189-773D-6646-E6D9532A3756}"/>
              </a:ext>
            </a:extLst>
          </p:cNvPr>
          <p:cNvSpPr txBox="1"/>
          <p:nvPr/>
        </p:nvSpPr>
        <p:spPr>
          <a:xfrm>
            <a:off x="8083423" y="2772835"/>
            <a:ext cx="1874882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Instructor can add course through this page.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B83A6-C1BD-E8E5-429D-CE703B63A39A}"/>
              </a:ext>
            </a:extLst>
          </p:cNvPr>
          <p:cNvSpPr txBox="1"/>
          <p:nvPr/>
        </p:nvSpPr>
        <p:spPr>
          <a:xfrm>
            <a:off x="5714441" y="2345522"/>
            <a:ext cx="126816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Homepage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11275-1117-671C-0A34-72B13BA1DEE5}"/>
              </a:ext>
            </a:extLst>
          </p:cNvPr>
          <p:cNvSpPr txBox="1"/>
          <p:nvPr/>
        </p:nvSpPr>
        <p:spPr>
          <a:xfrm>
            <a:off x="8035365" y="3873556"/>
            <a:ext cx="968959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Course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693FA-13AC-014F-A4EF-2DDC79FBC958}"/>
              </a:ext>
            </a:extLst>
          </p:cNvPr>
          <p:cNvSpPr txBox="1"/>
          <p:nvPr/>
        </p:nvSpPr>
        <p:spPr>
          <a:xfrm>
            <a:off x="5664143" y="3832313"/>
            <a:ext cx="2265181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Admin 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71888-C221-F893-39D9-BA10D7C0DBEE}"/>
              </a:ext>
            </a:extLst>
          </p:cNvPr>
          <p:cNvSpPr txBox="1"/>
          <p:nvPr/>
        </p:nvSpPr>
        <p:spPr>
          <a:xfrm>
            <a:off x="3256069" y="3858329"/>
            <a:ext cx="100489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Logout</a:t>
            </a:r>
          </a:p>
        </p:txBody>
      </p: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EDD4E53F-E40F-F291-76D0-ED51FBF91B64}"/>
              </a:ext>
            </a:extLst>
          </p:cNvPr>
          <p:cNvSpPr/>
          <p:nvPr/>
        </p:nvSpPr>
        <p:spPr>
          <a:xfrm>
            <a:off x="9951320" y="2304598"/>
            <a:ext cx="1611983" cy="2187060"/>
          </a:xfrm>
          <a:prstGeom prst="curvedLef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C44515D9-2B8F-2F62-56B0-C5A5F6620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76B0E4CB-436C-439E-B5AD-765875F6EE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66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4598300" y="91440"/>
            <a:ext cx="29954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4997894C-C707-7D8A-3174-A7F78CB77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5BAE2FD8-9792-4962-A1F0-A9C981EE5B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9D6F8F-8A3D-4938-BFB2-E9AE8E4F8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34278"/>
            <a:ext cx="10515600" cy="54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4997894C-C707-7D8A-3174-A7F78CB77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5BAE2FD8-9792-4962-A1F0-A9C981EE5B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249CD3E-CC46-48E5-A58F-90C61C08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097" y="91440"/>
            <a:ext cx="2693806" cy="7865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sz="4000" dirty="0"/>
          </a:p>
        </p:txBody>
      </p:sp>
      <p:pic>
        <p:nvPicPr>
          <p:cNvPr id="44" name="Picture 3" descr="Diagram&#10;&#10;Description automatically generated">
            <a:extLst>
              <a:ext uri="{FF2B5EF4-FFF2-40B4-BE49-F238E27FC236}">
                <a16:creationId xmlns:a16="http://schemas.microsoft.com/office/drawing/2014/main" id="{2655DC2C-8C3C-46CB-B9B8-0AC9ED57C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A87E78B6-95DD-48EB-8EEA-909032E64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7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2FB32CC-4DBE-CE68-D17C-1E31A4DB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424C1C4-B050-478A-BB9A-95780BF412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60C831-A777-4EAA-AB3B-BCB525EE9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01" t="24340" r="18911" b="21551"/>
          <a:stretch/>
        </p:blipFill>
        <p:spPr>
          <a:xfrm>
            <a:off x="4080244" y="860455"/>
            <a:ext cx="4031512" cy="37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77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CECCEB13-D865-42B7-B56D-9D0E99B8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4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DF2A7A-6967-41E5-AF5F-DF06BA686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9AF84FA-217B-42D8-9F64-9909AD08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6225" y="136525"/>
            <a:ext cx="7403409" cy="6219825"/>
          </a:xfrm>
          <a:prstGeom prst="rect">
            <a:avLst/>
          </a:prstGeom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ooter Placeholder 14">
            <a:extLst>
              <a:ext uri="{FF2B5EF4-FFF2-40B4-BE49-F238E27FC236}">
                <a16:creationId xmlns:a16="http://schemas.microsoft.com/office/drawing/2014/main" id="{795E443C-D7BB-4799-9DAD-773A71B1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F2FCB52D-2872-4DF7-B36E-1FFDB97E72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6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9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CE5E4-0918-A822-6135-553A66970F9A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Context Diagram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1D29169-9BDB-89C4-53F6-236CA566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71162"/>
            <a:ext cx="7403409" cy="61851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225B6-ABFA-D241-5821-697700EB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8D33E3E-617A-4628-9E9E-6D1A77D1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E6620B7-3382-3877-F7EE-6E4D2A6F1FE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41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10E5FD-4772-D365-664C-EDD8FFF1D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0746" y="510080"/>
            <a:ext cx="1870807" cy="828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2DF1-5C3C-B1DD-E5AB-4427AFCF8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6783" y="1848678"/>
            <a:ext cx="5026360" cy="4518557"/>
          </a:xfrm>
        </p:spPr>
        <p:txBody>
          <a:bodyPr vert="horz" lIns="91440" tIns="45720" rIns="91440" bIns="45720" numCol="2" rtlCol="0">
            <a:noAutofit/>
          </a:bodyPr>
          <a:lstStyle/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Sprint 5 Recap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 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Sprint 5 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 Demo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7075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Brewing Technologies | Spring 2023 Capstone Project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6F9E3B6-4231-45D6-9B38-F827200E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4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D361F-E684-33AF-A871-ED2E29AD7BE9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4677EB1-3FCA-4DE4-75D4-18CE1ACE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71162"/>
            <a:ext cx="7403409" cy="618518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5830F91-5EE4-4AC6-83B8-8F20A69F0A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DD4A33F-24D9-409A-B02A-FB2B9B98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49857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B39EC38D-9AEE-4104-A6D1-53FB26DF2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F5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32">
            <a:extLst>
              <a:ext uri="{FF2B5EF4-FFF2-40B4-BE49-F238E27FC236}">
                <a16:creationId xmlns:a16="http://schemas.microsoft.com/office/drawing/2014/main" id="{2C85EE32-23A7-4160-BE55-E4192341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1162"/>
            <a:ext cx="2948609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CF3C5AEA-6A48-4CC9-A3C0-F623C1EA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4" y="171162"/>
            <a:ext cx="7403410" cy="618518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8791682-8DA7-4236-9E22-12CA8CE7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4544888-BBA5-4A51-9751-17AD4073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5021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B8D85-EAC7-5C2E-DE3C-30E57883AD43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Diagram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5029AB4-4F6B-98D2-8C1B-05B6BEFA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136525"/>
            <a:ext cx="7403409" cy="62198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F18EA4E-1297-44D1-A599-8E589B3EEE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30EC4EB-06A5-4727-8A05-22A26BAB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86814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1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AA4D2-C5A5-0EB9-6B5D-C5E9B8141103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86A9D8E6-9F14-7FDB-AAE4-6D49C681F75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36525"/>
            <a:ext cx="7403409" cy="621982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8CDCFD-0B10-4E64-BC20-260F457298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AD88D1F-83B9-4A04-9E8F-8B9CF477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81425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731520" y="91440"/>
            <a:ext cx="4918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BF25F8-4492-80A3-41CF-20D0E20B956B}"/>
              </a:ext>
            </a:extLst>
          </p:cNvPr>
          <p:cNvSpPr/>
          <p:nvPr/>
        </p:nvSpPr>
        <p:spPr>
          <a:xfrm>
            <a:off x="81590" y="2639115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1BBDBA-A76E-55FF-D6E0-33E86FC8F4DE}"/>
              </a:ext>
            </a:extLst>
          </p:cNvPr>
          <p:cNvCxnSpPr>
            <a:cxnSpLocks/>
          </p:cNvCxnSpPr>
          <p:nvPr/>
        </p:nvCxnSpPr>
        <p:spPr>
          <a:xfrm>
            <a:off x="2343234" y="3241095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A971BF-22B0-FB14-C97D-1AB01B4148F1}"/>
              </a:ext>
            </a:extLst>
          </p:cNvPr>
          <p:cNvSpPr/>
          <p:nvPr/>
        </p:nvSpPr>
        <p:spPr>
          <a:xfrm>
            <a:off x="3219534" y="2782779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A51199-8651-1635-EC3B-C864B17A6297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5155014" y="1139667"/>
            <a:ext cx="2239883" cy="2075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B5A893-D0E7-198E-8131-8A84DF170A5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155014" y="3205929"/>
            <a:ext cx="2213376" cy="9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5082CF-8B10-8C03-D7BC-2A299BD8ADE9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5155014" y="3215090"/>
            <a:ext cx="2213376" cy="2280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1D1CBA6-8653-AC28-D73F-38585D82DFCC}"/>
              </a:ext>
            </a:extLst>
          </p:cNvPr>
          <p:cNvSpPr/>
          <p:nvPr/>
        </p:nvSpPr>
        <p:spPr>
          <a:xfrm>
            <a:off x="7394897" y="342116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72AC656-2088-F9EE-B7C2-B9D3505E1133}"/>
              </a:ext>
            </a:extLst>
          </p:cNvPr>
          <p:cNvSpPr/>
          <p:nvPr/>
        </p:nvSpPr>
        <p:spPr>
          <a:xfrm>
            <a:off x="7368390" y="2131854"/>
            <a:ext cx="3219136" cy="1913348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B7C3E6-722E-4B3F-8370-52E9FBCF37E5}"/>
              </a:ext>
            </a:extLst>
          </p:cNvPr>
          <p:cNvSpPr/>
          <p:nvPr/>
        </p:nvSpPr>
        <p:spPr>
          <a:xfrm>
            <a:off x="7368390" y="4138740"/>
            <a:ext cx="3219136" cy="271274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Times New Roman" panose="02020603050405020304" pitchFamily="18" charset="0"/>
              </a:rPr>
              <a:t>Courses payment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AB963-2D51-456B-66FC-A08C55B27F80}"/>
              </a:ext>
            </a:extLst>
          </p:cNvPr>
          <p:cNvSpPr txBox="1"/>
          <p:nvPr/>
        </p:nvSpPr>
        <p:spPr>
          <a:xfrm>
            <a:off x="5928970" y="3647401"/>
            <a:ext cx="615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3E657-5561-7B71-041D-EF720F291889}"/>
              </a:ext>
            </a:extLst>
          </p:cNvPr>
          <p:cNvSpPr txBox="1"/>
          <p:nvPr/>
        </p:nvSpPr>
        <p:spPr>
          <a:xfrm>
            <a:off x="5902463" y="1528821"/>
            <a:ext cx="615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A00948-5035-EF6C-47D4-26074F736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8292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3A50D-CAB9-F1A5-57A3-0FE755E03CCC}"/>
              </a:ext>
            </a:extLst>
          </p:cNvPr>
          <p:cNvSpPr txBox="1"/>
          <p:nvPr/>
        </p:nvSpPr>
        <p:spPr>
          <a:xfrm>
            <a:off x="5809227" y="6445681"/>
            <a:ext cx="615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Student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E563485E-422F-467C-99E0-746BDD8D8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2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2851584" y="0"/>
            <a:ext cx="6488832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A72F9-D002-33FF-8B5D-352DE74C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" y="731520"/>
            <a:ext cx="10515918" cy="5624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ylinder with solid fill">
            <a:extLst>
              <a:ext uri="{FF2B5EF4-FFF2-40B4-BE49-F238E27FC236}">
                <a16:creationId xmlns:a16="http://schemas.microsoft.com/office/drawing/2014/main" id="{C776B4DE-B3A0-3BE2-4EA8-FE4A99428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3900" y="809181"/>
            <a:ext cx="464876" cy="559838"/>
          </a:xfrm>
          <a:prstGeom prst="rect">
            <a:avLst/>
          </a:prstGeom>
        </p:spPr>
      </p:pic>
      <p:pic>
        <p:nvPicPr>
          <p:cNvPr id="8" name="Graphic 7" descr="Daily calendar with solid fill">
            <a:extLst>
              <a:ext uri="{FF2B5EF4-FFF2-40B4-BE49-F238E27FC236}">
                <a16:creationId xmlns:a16="http://schemas.microsoft.com/office/drawing/2014/main" id="{844798F5-16E2-0D7C-2845-7D30A176F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4536" y="1923634"/>
            <a:ext cx="521993" cy="465622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28BEDA14-1F4B-FEE8-840A-7019970F0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2434" y="3337503"/>
            <a:ext cx="457200" cy="457200"/>
          </a:xfrm>
          <a:prstGeom prst="rect">
            <a:avLst/>
          </a:prstGeom>
        </p:spPr>
      </p:pic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C0DCE15D-AE81-8100-55BC-B0E13FCDEA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6951" y="3317030"/>
            <a:ext cx="457200" cy="4572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5D2AA0F5-B52C-56EF-2310-9C9136F5C5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8698" y="4248686"/>
            <a:ext cx="461058" cy="486136"/>
          </a:xfrm>
          <a:prstGeom prst="rect">
            <a:avLst/>
          </a:prstGeom>
        </p:spPr>
      </p:pic>
      <p:pic>
        <p:nvPicPr>
          <p:cNvPr id="12" name="Graphic 11" descr="Repeat with solid fill">
            <a:extLst>
              <a:ext uri="{FF2B5EF4-FFF2-40B4-BE49-F238E27FC236}">
                <a16:creationId xmlns:a16="http://schemas.microsoft.com/office/drawing/2014/main" id="{EAE16FF2-9F4F-0DF4-4C80-78D7417513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97818" y="3774230"/>
            <a:ext cx="457200" cy="365125"/>
          </a:xfrm>
          <a:prstGeom prst="rect">
            <a:avLst/>
          </a:prstGeom>
        </p:spPr>
      </p:pic>
      <p:pic>
        <p:nvPicPr>
          <p:cNvPr id="13" name="Graphic 12" descr="Completed with solid fill">
            <a:extLst>
              <a:ext uri="{FF2B5EF4-FFF2-40B4-BE49-F238E27FC236}">
                <a16:creationId xmlns:a16="http://schemas.microsoft.com/office/drawing/2014/main" id="{C218AD29-0D2E-7789-A126-7B090AB5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7882" y="5408582"/>
            <a:ext cx="603812" cy="636607"/>
          </a:xfrm>
          <a:prstGeom prst="rect">
            <a:avLst/>
          </a:prstGeom>
        </p:spPr>
      </p:pic>
      <p:pic>
        <p:nvPicPr>
          <p:cNvPr id="14" name="Graphic 13" descr="Clipboard Mixed with solid fill">
            <a:extLst>
              <a:ext uri="{FF2B5EF4-FFF2-40B4-BE49-F238E27FC236}">
                <a16:creationId xmlns:a16="http://schemas.microsoft.com/office/drawing/2014/main" id="{A236FFB5-FB88-50D4-048D-3B7054152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49902" y="5143637"/>
            <a:ext cx="545939" cy="4861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A66AB7-3E44-F2E9-8619-5F70BD9D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D4BC45D-3271-4DA0-9EB3-5F9170E5F441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CF18078B-D2FC-9387-8962-FFE640CC406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6128D7-E03C-4FFC-AD6A-C3BDE348CE04}"/>
              </a:ext>
            </a:extLst>
          </p:cNvPr>
          <p:cNvSpPr txBox="1"/>
          <p:nvPr/>
        </p:nvSpPr>
        <p:spPr>
          <a:xfrm>
            <a:off x="110965" y="188944"/>
            <a:ext cx="525744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>
                <a:latin typeface="Times New Roman"/>
                <a:cs typeface="Times New Roman"/>
              </a:rPr>
              <a:t>SPRINT 5 RECAP: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96358D-4183-3DC2-82EF-D904EC4FC50B}"/>
              </a:ext>
            </a:extLst>
          </p:cNvPr>
          <p:cNvSpPr txBox="1"/>
          <p:nvPr/>
        </p:nvSpPr>
        <p:spPr>
          <a:xfrm>
            <a:off x="405255" y="854278"/>
            <a:ext cx="5257448" cy="12890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Revamped Admin Dashboard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9BFE38-2BDC-5A83-A6C8-D3413523244C}"/>
              </a:ext>
            </a:extLst>
          </p:cNvPr>
          <p:cNvSpPr txBox="1"/>
          <p:nvPr/>
        </p:nvSpPr>
        <p:spPr>
          <a:xfrm>
            <a:off x="204371" y="3611095"/>
            <a:ext cx="5257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E95B8A-14BE-4979-69F3-D8430E96F577}"/>
              </a:ext>
            </a:extLst>
          </p:cNvPr>
          <p:cNvSpPr txBox="1"/>
          <p:nvPr/>
        </p:nvSpPr>
        <p:spPr>
          <a:xfrm>
            <a:off x="273824" y="4284068"/>
            <a:ext cx="2536611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9B6D3B-EB3B-23EF-1F2B-2C5A2DCFE76C}"/>
              </a:ext>
            </a:extLst>
          </p:cNvPr>
          <p:cNvSpPr txBox="1"/>
          <p:nvPr/>
        </p:nvSpPr>
        <p:spPr>
          <a:xfrm>
            <a:off x="3578256" y="4261608"/>
            <a:ext cx="3784818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73BE6E-1422-7575-6081-3E5B4BB1D23C}"/>
              </a:ext>
            </a:extLst>
          </p:cNvPr>
          <p:cNvSpPr txBox="1"/>
          <p:nvPr/>
        </p:nvSpPr>
        <p:spPr>
          <a:xfrm>
            <a:off x="6781800" y="277500"/>
            <a:ext cx="2743200" cy="33665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Course Wishlist​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Top 10 courses 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Guest Profile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Enrolment of student by Admin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06ADA4-F8B0-808F-C1BE-B70903516965}"/>
              </a:ext>
            </a:extLst>
          </p:cNvPr>
          <p:cNvSpPr txBox="1"/>
          <p:nvPr/>
        </p:nvSpPr>
        <p:spPr>
          <a:xfrm>
            <a:off x="6764108" y="3524675"/>
            <a:ext cx="2743200" cy="29510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Dashboard Report for Admin revenue and Instructor revenue.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Revenue chart of every month in the Admin and Instructor dashboard.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Categories for courses.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870FC82D-21D6-46B0-9321-D17296EA16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C7CD385-F4B5-4CCC-BD2E-5430C654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957505151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5154DD-69CA-8DEB-F769-9A1617A5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0D892A-14C9-8F75-1983-5445513AC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22333"/>
              </p:ext>
            </p:extLst>
          </p:nvPr>
        </p:nvGraphicFramePr>
        <p:xfrm>
          <a:off x="586472" y="722096"/>
          <a:ext cx="11019056" cy="58525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2235">
                  <a:extLst>
                    <a:ext uri="{9D8B030D-6E8A-4147-A177-3AD203B41FA5}">
                      <a16:colId xmlns:a16="http://schemas.microsoft.com/office/drawing/2014/main" val="1586643124"/>
                    </a:ext>
                  </a:extLst>
                </a:gridCol>
                <a:gridCol w="1368368">
                  <a:extLst>
                    <a:ext uri="{9D8B030D-6E8A-4147-A177-3AD203B41FA5}">
                      <a16:colId xmlns:a16="http://schemas.microsoft.com/office/drawing/2014/main" val="805152661"/>
                    </a:ext>
                  </a:extLst>
                </a:gridCol>
                <a:gridCol w="5404463">
                  <a:extLst>
                    <a:ext uri="{9D8B030D-6E8A-4147-A177-3AD203B41FA5}">
                      <a16:colId xmlns:a16="http://schemas.microsoft.com/office/drawing/2014/main" val="733602693"/>
                    </a:ext>
                  </a:extLst>
                </a:gridCol>
                <a:gridCol w="977997">
                  <a:extLst>
                    <a:ext uri="{9D8B030D-6E8A-4147-A177-3AD203B41FA5}">
                      <a16:colId xmlns:a16="http://schemas.microsoft.com/office/drawing/2014/main" val="2469338983"/>
                    </a:ext>
                  </a:extLst>
                </a:gridCol>
                <a:gridCol w="874952">
                  <a:extLst>
                    <a:ext uri="{9D8B030D-6E8A-4147-A177-3AD203B41FA5}">
                      <a16:colId xmlns:a16="http://schemas.microsoft.com/office/drawing/2014/main" val="66599690"/>
                    </a:ext>
                  </a:extLst>
                </a:gridCol>
                <a:gridCol w="1081041">
                  <a:extLst>
                    <a:ext uri="{9D8B030D-6E8A-4147-A177-3AD203B41FA5}">
                      <a16:colId xmlns:a16="http://schemas.microsoft.com/office/drawing/2014/main" val="1650911774"/>
                    </a:ext>
                  </a:extLst>
                </a:gridCol>
              </a:tblGrid>
              <a:tr h="75201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727424"/>
                  </a:ext>
                </a:extLst>
              </a:tr>
              <a:tr h="39235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encrypt the password while storing in Database.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23879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424352"/>
                  </a:ext>
                </a:extLst>
              </a:tr>
              <a:tr h="9808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526089"/>
                  </a:ext>
                </a:extLst>
              </a:tr>
              <a:tr h="9808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students can easily take the courses based on the percentage.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744950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749399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will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086767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660048"/>
                  </a:ext>
                </a:extLst>
              </a:tr>
            </a:tbl>
          </a:graphicData>
        </a:graphic>
      </p:graphicFrame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86A7735-8569-4375-90F8-E3A1CC2EDC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Title 18">
            <a:extLst>
              <a:ext uri="{FF2B5EF4-FFF2-40B4-BE49-F238E27FC236}">
                <a16:creationId xmlns:a16="http://schemas.microsoft.com/office/drawing/2014/main" id="{9167360A-AB4F-4EB1-A62A-E6AFC7DCC1ED}"/>
              </a:ext>
            </a:extLst>
          </p:cNvPr>
          <p:cNvSpPr txBox="1">
            <a:spLocks/>
          </p:cNvSpPr>
          <p:nvPr/>
        </p:nvSpPr>
        <p:spPr>
          <a:xfrm>
            <a:off x="838200" y="91440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994681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C8E2A2C-A728-E33D-52F9-EDC5E4FF47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3494970"/>
              </p:ext>
            </p:extLst>
          </p:nvPr>
        </p:nvGraphicFramePr>
        <p:xfrm>
          <a:off x="584973" y="731520"/>
          <a:ext cx="11022053" cy="47557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5200">
                  <a:extLst>
                    <a:ext uri="{9D8B030D-6E8A-4147-A177-3AD203B41FA5}">
                      <a16:colId xmlns:a16="http://schemas.microsoft.com/office/drawing/2014/main" val="2569585369"/>
                    </a:ext>
                  </a:extLst>
                </a:gridCol>
                <a:gridCol w="1387377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5285737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963597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  <a:gridCol w="963597">
                  <a:extLst>
                    <a:ext uri="{9D8B030D-6E8A-4147-A177-3AD203B41FA5}">
                      <a16:colId xmlns:a16="http://schemas.microsoft.com/office/drawing/2014/main" val="3253817561"/>
                    </a:ext>
                  </a:extLst>
                </a:gridCol>
                <a:gridCol w="1136545">
                  <a:extLst>
                    <a:ext uri="{9D8B030D-6E8A-4147-A177-3AD203B41FA5}">
                      <a16:colId xmlns:a16="http://schemas.microsoft.com/office/drawing/2014/main" val="4036127280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669702"/>
                  </a:ext>
                </a:extLst>
              </a:tr>
              <a:tr h="9145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535668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235224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6AA088-39CD-5FA4-8984-8819EF36D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CC0BDAE-2D2C-48DF-BDC2-AC5A4C2B68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4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12272BF-45E4-437D-9F68-DBE51FA2AE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9F882FA0-F87B-422A-86AF-21DF8728A73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3085412"/>
              </p:ext>
            </p:extLst>
          </p:nvPr>
        </p:nvGraphicFramePr>
        <p:xfrm>
          <a:off x="588334" y="731520"/>
          <a:ext cx="11015331" cy="534817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02566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6931551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1981214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</a:tblGrid>
              <a:tr h="5932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 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 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 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 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add new categories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admin can add a new category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248575"/>
                  </a:ext>
                </a:extLst>
              </a:tr>
            </a:tbl>
          </a:graphicData>
        </a:graphic>
      </p:graphicFrame>
      <p:sp>
        <p:nvSpPr>
          <p:cNvPr id="13" name="Title 18">
            <a:extLst>
              <a:ext uri="{FF2B5EF4-FFF2-40B4-BE49-F238E27FC236}">
                <a16:creationId xmlns:a16="http://schemas.microsoft.com/office/drawing/2014/main" id="{AD44D62B-EB99-46B5-8CD0-E5C01523B2A3}"/>
              </a:ext>
            </a:extLst>
          </p:cNvPr>
          <p:cNvSpPr txBox="1">
            <a:spLocks/>
          </p:cNvSpPr>
          <p:nvPr/>
        </p:nvSpPr>
        <p:spPr>
          <a:xfrm>
            <a:off x="838200" y="91440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536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2FB32CC-4DBE-CE68-D17C-1E31A4DB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424C1C4-B050-478A-BB9A-95780BF412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30726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61AF617D-E0A1-442B-A3E1-7B9008064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5" t="6792" r="17587" b="19633"/>
          <a:stretch/>
        </p:blipFill>
        <p:spPr bwMode="auto">
          <a:xfrm>
            <a:off x="4554279" y="1232610"/>
            <a:ext cx="3083442" cy="31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7927BD8-D75D-46A2-ACB8-70A6635407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A849A56A-00C1-48BD-8DDC-062AB6932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844257"/>
              </p:ext>
            </p:extLst>
          </p:nvPr>
        </p:nvGraphicFramePr>
        <p:xfrm>
          <a:off x="586943" y="731520"/>
          <a:ext cx="11018113" cy="58557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4393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6460472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2963248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3656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09419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BREW-019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 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58048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enroll the student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adds the student 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should be able to see the course material/details</a:t>
                      </a:r>
                      <a:endParaRPr lang="en-US" sz="10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  <a:tr h="709419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BREW-020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 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 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005692"/>
                  </a:ext>
                </a:extLst>
              </a:tr>
              <a:tr h="106412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review the revenue report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wants to review the revenue for a particular month/year 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 </a:t>
                      </a:r>
                    </a:p>
                    <a:p>
                      <a:pPr lvl="0">
                        <a:buNone/>
                      </a:pPr>
                      <a:endParaRPr lang="en-US" sz="9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7131"/>
                  </a:ext>
                </a:extLst>
              </a:tr>
              <a:tr h="859486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BREW-021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662440"/>
                  </a:ext>
                </a:extLst>
              </a:tr>
              <a:tr h="111869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professor wants to review the revenue report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professor is logged in using the correct credentials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professor wants to review the revenue for a particular month/year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6026"/>
                  </a:ext>
                </a:extLst>
              </a:tr>
            </a:tbl>
          </a:graphicData>
        </a:graphic>
      </p:graphicFrame>
      <p:sp>
        <p:nvSpPr>
          <p:cNvPr id="10" name="Title 18">
            <a:extLst>
              <a:ext uri="{FF2B5EF4-FFF2-40B4-BE49-F238E27FC236}">
                <a16:creationId xmlns:a16="http://schemas.microsoft.com/office/drawing/2014/main" id="{3CF8A7D4-A3C2-4FE3-A715-13C8835443E8}"/>
              </a:ext>
            </a:extLst>
          </p:cNvPr>
          <p:cNvSpPr txBox="1">
            <a:spLocks/>
          </p:cNvSpPr>
          <p:nvPr/>
        </p:nvSpPr>
        <p:spPr>
          <a:xfrm>
            <a:off x="838200" y="91440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34156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7927BD8-D75D-46A2-ACB8-70A6635407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E9C73F8-3AA6-4A32-BEF9-028D25B6F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46901"/>
              </p:ext>
            </p:extLst>
          </p:nvPr>
        </p:nvGraphicFramePr>
        <p:xfrm>
          <a:off x="585649" y="731520"/>
          <a:ext cx="11020701" cy="21323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4767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6461990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2963944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424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18961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 an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 want to be able to add new categories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70935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Scenario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admin wants to add a new course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Given the admin is logged in using the correct credentials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When the admin wants to add a new course in a new category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Then he/she can add the category followed by the course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</a:tbl>
          </a:graphicData>
        </a:graphic>
      </p:graphicFrame>
      <p:sp>
        <p:nvSpPr>
          <p:cNvPr id="9" name="Title 18">
            <a:extLst>
              <a:ext uri="{FF2B5EF4-FFF2-40B4-BE49-F238E27FC236}">
                <a16:creationId xmlns:a16="http://schemas.microsoft.com/office/drawing/2014/main" id="{824EE0EC-37B1-4BC3-BFD7-B81C762CF419}"/>
              </a:ext>
            </a:extLst>
          </p:cNvPr>
          <p:cNvSpPr txBox="1">
            <a:spLocks/>
          </p:cNvSpPr>
          <p:nvPr/>
        </p:nvSpPr>
        <p:spPr>
          <a:xfrm>
            <a:off x="838200" y="91440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263510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78F480D-BA3A-4A62-9FA7-2CF119F16C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92948"/>
      </p:ext>
    </p:extLst>
  </p:cSld>
  <p:clrMapOvr>
    <a:masterClrMapping/>
  </p:clrMapOvr>
  <p:transition spd="slow">
    <p:wheel spokes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6D6624-BAF1-EBF6-D5DC-84BF258BCE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99653017"/>
              </p:ext>
            </p:extLst>
          </p:nvPr>
        </p:nvGraphicFramePr>
        <p:xfrm>
          <a:off x="197068" y="1195551"/>
          <a:ext cx="11799559" cy="48819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19956">
                  <a:extLst>
                    <a:ext uri="{9D8B030D-6E8A-4147-A177-3AD203B41FA5}">
                      <a16:colId xmlns:a16="http://schemas.microsoft.com/office/drawing/2014/main" val="1863772644"/>
                    </a:ext>
                  </a:extLst>
                </a:gridCol>
                <a:gridCol w="7057189">
                  <a:extLst>
                    <a:ext uri="{9D8B030D-6E8A-4147-A177-3AD203B41FA5}">
                      <a16:colId xmlns:a16="http://schemas.microsoft.com/office/drawing/2014/main" val="2061797130"/>
                    </a:ext>
                  </a:extLst>
                </a:gridCol>
                <a:gridCol w="1115295">
                  <a:extLst>
                    <a:ext uri="{9D8B030D-6E8A-4147-A177-3AD203B41FA5}">
                      <a16:colId xmlns:a16="http://schemas.microsoft.com/office/drawing/2014/main" val="780511188"/>
                    </a:ext>
                  </a:extLst>
                </a:gridCol>
                <a:gridCol w="1607119">
                  <a:extLst>
                    <a:ext uri="{9D8B030D-6E8A-4147-A177-3AD203B41FA5}">
                      <a16:colId xmlns:a16="http://schemas.microsoft.com/office/drawing/2014/main" val="1448675012"/>
                    </a:ext>
                  </a:extLst>
                </a:gridCol>
              </a:tblGrid>
              <a:tr h="6968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</a:rPr>
                        <a:t>User Story ID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</a:rPr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+mn-lt"/>
                        </a:rPr>
                        <a:t>Story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n-lt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258017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04995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n-lt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30581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n-lt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644509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n-lt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62622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latin typeface="+mn-lt"/>
                        </a:rPr>
                        <a:t>3</a:t>
                      </a: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n-lt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60711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+mn-lt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567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E6BE20-082A-2F55-061D-63DFF7CC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35147"/>
              </p:ext>
            </p:extLst>
          </p:nvPr>
        </p:nvGraphicFramePr>
        <p:xfrm>
          <a:off x="195373" y="1890280"/>
          <a:ext cx="1840059" cy="608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059">
                  <a:extLst>
                    <a:ext uri="{9D8B030D-6E8A-4147-A177-3AD203B41FA5}">
                      <a16:colId xmlns:a16="http://schemas.microsoft.com/office/drawing/2014/main" val="2849331293"/>
                    </a:ext>
                  </a:extLst>
                </a:gridCol>
              </a:tblGrid>
              <a:tr h="60804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BREW-123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01319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127C939-9378-D0EC-4989-9EFDBF544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663928"/>
              </p:ext>
            </p:extLst>
          </p:nvPr>
        </p:nvGraphicFramePr>
        <p:xfrm>
          <a:off x="2233448" y="1891862"/>
          <a:ext cx="7030200" cy="659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0200">
                  <a:extLst>
                    <a:ext uri="{9D8B030D-6E8A-4147-A177-3AD203B41FA5}">
                      <a16:colId xmlns:a16="http://schemas.microsoft.com/office/drawing/2014/main" val="4098667135"/>
                    </a:ext>
                  </a:extLst>
                </a:gridCol>
              </a:tblGrid>
              <a:tr h="65964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 a student I want to save the course to my wish list </a:t>
                      </a:r>
                      <a:b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 that I can buy it easily 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63175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6EB87E2-2E5E-C487-3347-3FDB839B2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931142"/>
              </p:ext>
            </p:extLst>
          </p:nvPr>
        </p:nvGraphicFramePr>
        <p:xfrm>
          <a:off x="195372" y="2588966"/>
          <a:ext cx="1840059" cy="58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059">
                  <a:extLst>
                    <a:ext uri="{9D8B030D-6E8A-4147-A177-3AD203B41FA5}">
                      <a16:colId xmlns:a16="http://schemas.microsoft.com/office/drawing/2014/main" val="2567952718"/>
                    </a:ext>
                  </a:extLst>
                </a:gridCol>
              </a:tblGrid>
              <a:tr h="58348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BREW-124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3171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384EC10-2CCF-DDE1-8F9A-E2B34125B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732658"/>
              </p:ext>
            </p:extLst>
          </p:nvPr>
        </p:nvGraphicFramePr>
        <p:xfrm>
          <a:off x="2233448" y="2601310"/>
          <a:ext cx="7032248" cy="62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2248">
                  <a:extLst>
                    <a:ext uri="{9D8B030D-6E8A-4147-A177-3AD203B41FA5}">
                      <a16:colId xmlns:a16="http://schemas.microsoft.com/office/drawing/2014/main" val="560357094"/>
                    </a:ext>
                  </a:extLst>
                </a:gridCol>
              </a:tblGrid>
              <a:tr h="62401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 an admin I want to send messages to the teachers/students So that I can communicate with them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1542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8C457F1-E5FE-3FE9-5B15-D39F3AB03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46951"/>
              </p:ext>
            </p:extLst>
          </p:nvPr>
        </p:nvGraphicFramePr>
        <p:xfrm>
          <a:off x="191159" y="3267135"/>
          <a:ext cx="1881444" cy="58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444">
                  <a:extLst>
                    <a:ext uri="{9D8B030D-6E8A-4147-A177-3AD203B41FA5}">
                      <a16:colId xmlns:a16="http://schemas.microsoft.com/office/drawing/2014/main" val="292632013"/>
                    </a:ext>
                  </a:extLst>
                </a:gridCol>
              </a:tblGrid>
              <a:tr h="58348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BREW-125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28818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9FE9532-1A35-0EA4-C297-178009507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014771"/>
              </p:ext>
            </p:extLst>
          </p:nvPr>
        </p:nvGraphicFramePr>
        <p:xfrm>
          <a:off x="2233448" y="3323068"/>
          <a:ext cx="703020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0200">
                  <a:extLst>
                    <a:ext uri="{9D8B030D-6E8A-4147-A177-3AD203B41FA5}">
                      <a16:colId xmlns:a16="http://schemas.microsoft.com/office/drawing/2014/main" val="3307327247"/>
                    </a:ext>
                  </a:extLst>
                </a:gridCol>
              </a:tblGrid>
              <a:tr h="14599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 a student I want to send messages to the teachers So that I can communicate with them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83766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EC6478B-4397-D5A2-C942-745AE60B0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337909"/>
              </p:ext>
            </p:extLst>
          </p:nvPr>
        </p:nvGraphicFramePr>
        <p:xfrm>
          <a:off x="195372" y="3973001"/>
          <a:ext cx="1840059" cy="58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059">
                  <a:extLst>
                    <a:ext uri="{9D8B030D-6E8A-4147-A177-3AD203B41FA5}">
                      <a16:colId xmlns:a16="http://schemas.microsoft.com/office/drawing/2014/main" val="1049425416"/>
                    </a:ext>
                  </a:extLst>
                </a:gridCol>
              </a:tblGrid>
              <a:tr h="58348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BREW-126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16535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E5E34FA-A4DE-E533-A883-636F7146E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6930"/>
              </p:ext>
            </p:extLst>
          </p:nvPr>
        </p:nvGraphicFramePr>
        <p:xfrm>
          <a:off x="2233448" y="3946581"/>
          <a:ext cx="7004234" cy="70616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004234">
                  <a:extLst>
                    <a:ext uri="{9D8B030D-6E8A-4147-A177-3AD203B41FA5}">
                      <a16:colId xmlns:a16="http://schemas.microsoft.com/office/drawing/2014/main" val="4034527894"/>
                    </a:ext>
                  </a:extLst>
                </a:gridCol>
              </a:tblGrid>
              <a:tr h="70616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As a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professor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  want to send messages to the admin/students So that I can communicate with them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7946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31FAB7B-2234-4512-D37E-1B0885FDB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470750"/>
              </p:ext>
            </p:extLst>
          </p:nvPr>
        </p:nvGraphicFramePr>
        <p:xfrm>
          <a:off x="208065" y="4733497"/>
          <a:ext cx="1827366" cy="58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366">
                  <a:extLst>
                    <a:ext uri="{9D8B030D-6E8A-4147-A177-3AD203B41FA5}">
                      <a16:colId xmlns:a16="http://schemas.microsoft.com/office/drawing/2014/main" val="3082834553"/>
                    </a:ext>
                  </a:extLst>
                </a:gridCol>
              </a:tblGrid>
              <a:tr h="58348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BREW-127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447447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7876FCC-F2E8-5F20-0D5C-0EA9BB7D1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48234"/>
              </p:ext>
            </p:extLst>
          </p:nvPr>
        </p:nvGraphicFramePr>
        <p:xfrm>
          <a:off x="2233448" y="4733497"/>
          <a:ext cx="699022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0226">
                  <a:extLst>
                    <a:ext uri="{9D8B030D-6E8A-4147-A177-3AD203B41FA5}">
                      <a16:colId xmlns:a16="http://schemas.microsoft.com/office/drawing/2014/main" val="41279887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 a guest I want to search for the course So that I can see the details of the course directly 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7768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AD99214-4689-7D66-E0E9-282D0154B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742235"/>
              </p:ext>
            </p:extLst>
          </p:nvPr>
        </p:nvGraphicFramePr>
        <p:xfrm>
          <a:off x="195372" y="5471816"/>
          <a:ext cx="182736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366">
                  <a:extLst>
                    <a:ext uri="{9D8B030D-6E8A-4147-A177-3AD203B41FA5}">
                      <a16:colId xmlns:a16="http://schemas.microsoft.com/office/drawing/2014/main" val="209945256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BREW-128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77828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80F979D-553F-28D3-401D-1A692BF1B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37116"/>
              </p:ext>
            </p:extLst>
          </p:nvPr>
        </p:nvGraphicFramePr>
        <p:xfrm>
          <a:off x="2233448" y="5412827"/>
          <a:ext cx="6985285" cy="607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85285">
                  <a:extLst>
                    <a:ext uri="{9D8B030D-6E8A-4147-A177-3AD203B41FA5}">
                      <a16:colId xmlns:a16="http://schemas.microsoft.com/office/drawing/2014/main" val="3395142808"/>
                    </a:ext>
                  </a:extLst>
                </a:gridCol>
              </a:tblGrid>
              <a:tr h="60762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As a guest, I want to see the top 10 courses So that I know the demand in the market</a:t>
                      </a:r>
                      <a:r>
                        <a:rPr lang="en-US" b="0" dirty="0">
                          <a:effectLst/>
                        </a:rPr>
                        <a:t> </a:t>
                      </a:r>
                      <a:endParaRPr lang="en-US" b="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213204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981A1-011D-0066-225A-FFA3B1CF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B38E8B06-2127-4CE0-9FF5-8D79A5D6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0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2FB32CC-4DBE-CE68-D17C-1E31A4DB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424C1C4-B050-478A-BB9A-95780BF412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F55206-5382-4528-8B61-64915A168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91" t="28062" r="23935" b="34687"/>
          <a:stretch/>
        </p:blipFill>
        <p:spPr>
          <a:xfrm>
            <a:off x="4083887" y="1504134"/>
            <a:ext cx="40242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4314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A115F72-C669-4305-AAEF-7D7A678832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8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C95A41B-84C3-4EED-869B-9F20ED399F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12" name="White &amp; Green Modern Bar Chart Graph">
            <a:hlinkClick r:id="" action="ppaction://media"/>
            <a:extLst>
              <a:ext uri="{FF2B5EF4-FFF2-40B4-BE49-F238E27FC236}">
                <a16:creationId xmlns:a16="http://schemas.microsoft.com/office/drawing/2014/main" id="{811945DB-A2FD-48FE-BF7E-15D32176D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731519"/>
            <a:ext cx="9144000" cy="57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9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237E5BF-4549-4332-9138-E2F9CD97A5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3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517E755-3830-4343-BEF4-4A99A6A49F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2FB32CC-4DBE-CE68-D17C-1E31A4DB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424C1C4-B050-478A-BB9A-95780BF412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B2A6C-542E-4D21-8B0F-1482FC9D4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3" b="22187"/>
          <a:stretch/>
        </p:blipFill>
        <p:spPr>
          <a:xfrm>
            <a:off x="3738970" y="965432"/>
            <a:ext cx="47140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934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0">
            <a:extLst>
              <a:ext uri="{FF2B5EF4-FFF2-40B4-BE49-F238E27FC236}">
                <a16:creationId xmlns:a16="http://schemas.microsoft.com/office/drawing/2014/main" id="{8DD06E8B-36B6-665D-E42C-6A9416C912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3533" r="3533"/>
          <a:stretch/>
        </p:blipFill>
        <p:spPr>
          <a:xfrm>
            <a:off x="838200" y="1600200"/>
            <a:ext cx="2549353" cy="3657600"/>
          </a:xfrm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0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A7D3902A-963B-2AEB-791E-CD1A1918E60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AB0C19E-FD30-A1AD-D220-399C6380393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3533" r="3533"/>
          <a:stretch/>
        </p:blipFill>
        <p:spPr>
          <a:xfrm>
            <a:off x="8804564" y="1600200"/>
            <a:ext cx="2549236" cy="36576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9F2D1C-73F2-D5DA-0FCB-AAC4CDFAEB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44281" y="5457196"/>
            <a:ext cx="2103438" cy="63428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69A43DA-35F1-28B8-1260-A7C98BE4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3CA16D9-999F-DD9F-D89E-7D1BED05A0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5C3A72-56A6-4DC7-865F-4804F00512D6}"/>
              </a:ext>
            </a:extLst>
          </p:cNvPr>
          <p:cNvSpPr txBox="1">
            <a:spLocks/>
          </p:cNvSpPr>
          <p:nvPr/>
        </p:nvSpPr>
        <p:spPr>
          <a:xfrm>
            <a:off x="1061157" y="5457196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EFF869A8-E836-431B-A6B5-3DFB1E51D45E}"/>
              </a:ext>
            </a:extLst>
          </p:cNvPr>
          <p:cNvSpPr txBox="1">
            <a:spLocks/>
          </p:cNvSpPr>
          <p:nvPr/>
        </p:nvSpPr>
        <p:spPr>
          <a:xfrm>
            <a:off x="8707582" y="5457196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</p:spTree>
    <p:extLst>
      <p:ext uri="{BB962C8B-B14F-4D97-AF65-F5344CB8AC3E}">
        <p14:creationId xmlns:p14="http://schemas.microsoft.com/office/powerpoint/2010/main" val="26610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28E2FDA-1DDC-3574-0B9F-F0111607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833" y="681037"/>
            <a:ext cx="4213134" cy="9223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91469" y="155929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0265A6-4E83-C250-044C-4E542CEA2E98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collaboration, communication, trust and team spirit.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team productivity.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ability to prevent past mistakes from happening again.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anticipation of future problems.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 is efficient.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members knew what they had to do and did it!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Backlog items are Prioritized  and  worked accordingly.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discussed about the user stories and got the better understanding about it 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9E7EC5B-5287-9C5E-4110-42561E2164B0}"/>
              </a:ext>
            </a:extLst>
          </p:cNvPr>
          <p:cNvSpPr/>
          <p:nvPr/>
        </p:nvSpPr>
        <p:spPr>
          <a:xfrm>
            <a:off x="3308808" y="1805056"/>
            <a:ext cx="1630837" cy="128693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E4D918B-CBE7-4A77-8229-69D1DE6A81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89AE9B-5CFD-44E8-945D-6214A96E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2771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28E2FDA-1DDC-3574-0B9F-F0111607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764" y="681037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go </a:t>
            </a:r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91469" y="155929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9E7EC5B-5287-9C5E-4110-42561E2164B0}"/>
              </a:ext>
            </a:extLst>
          </p:cNvPr>
          <p:cNvSpPr/>
          <p:nvPr/>
        </p:nvSpPr>
        <p:spPr>
          <a:xfrm>
            <a:off x="1348033" y="1725105"/>
            <a:ext cx="1593129" cy="1272619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91EB71D-A761-412A-9AC3-CC187CC95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94D5FCF-D5BB-4628-8AD4-F8699EFF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43E04-1F13-4D20-AA56-64724BF85B17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estimates were bit optimistic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not reached our testing goals.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the user stories late in the sprint.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Unexpected bugs raised as the unit testing is not proper.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more accurate ways to estimate our user stories.</a:t>
            </a:r>
          </a:p>
        </p:txBody>
      </p:sp>
    </p:spTree>
    <p:extLst>
      <p:ext uri="{BB962C8B-B14F-4D97-AF65-F5344CB8AC3E}">
        <p14:creationId xmlns:p14="http://schemas.microsoft.com/office/powerpoint/2010/main" val="45592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28E2FDA-1DDC-3574-0B9F-F0111607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426" y="685800"/>
            <a:ext cx="6632691" cy="953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91469" y="155929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0265A6-4E83-C250-044C-4E542CEA2E98}"/>
              </a:ext>
            </a:extLst>
          </p:cNvPr>
          <p:cNvSpPr txBox="1"/>
          <p:nvPr/>
        </p:nvSpPr>
        <p:spPr>
          <a:xfrm>
            <a:off x="5329176" y="1769751"/>
            <a:ext cx="5458838" cy="41925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Times New Roman"/>
              </a:rPr>
              <a:t>Get better at estimating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Times New Roman"/>
              </a:rPr>
              <a:t>User testing should be better developed in the sprint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Times New Roman"/>
              </a:rPr>
              <a:t>Hold meeting only when we need to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Times New Roman"/>
              </a:rPr>
              <a:t>Set time in each sprint for knowledge sharing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Times New Roman"/>
              </a:rPr>
              <a:t>Guarantee all user stories have clear acceptance criteria before picking them up.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Times New Roman"/>
              </a:rPr>
              <a:t>Use a more accurate way to estimate the story size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9E7EC5B-5287-9C5E-4110-42561E2164B0}"/>
              </a:ext>
            </a:extLst>
          </p:cNvPr>
          <p:cNvSpPr/>
          <p:nvPr/>
        </p:nvSpPr>
        <p:spPr>
          <a:xfrm>
            <a:off x="1336431" y="3429000"/>
            <a:ext cx="1089206" cy="150515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CDA36F0-EF40-4B68-9635-257B7659D7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BD8D012-B9E5-45A1-A6D6-D1F5CDE2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F977D57D-36B1-4A0A-BD22-F019C08163A9}"/>
              </a:ext>
            </a:extLst>
          </p:cNvPr>
          <p:cNvSpPr/>
          <p:nvPr/>
        </p:nvSpPr>
        <p:spPr>
          <a:xfrm>
            <a:off x="3844236" y="3560135"/>
            <a:ext cx="1089206" cy="150515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2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64008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Sprint 5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127C939-9378-D0EC-4989-9EFDBF544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042864"/>
              </p:ext>
            </p:extLst>
          </p:nvPr>
        </p:nvGraphicFramePr>
        <p:xfrm>
          <a:off x="2233448" y="1891862"/>
          <a:ext cx="7030200" cy="659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0200">
                  <a:extLst>
                    <a:ext uri="{9D8B030D-6E8A-4147-A177-3AD203B41FA5}">
                      <a16:colId xmlns:a16="http://schemas.microsoft.com/office/drawing/2014/main" val="4098667135"/>
                    </a:ext>
                  </a:extLst>
                </a:gridCol>
              </a:tblGrid>
              <a:tr h="659641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631755"/>
                  </a:ext>
                </a:extLst>
              </a:tr>
            </a:tbl>
          </a:graphicData>
        </a:graphic>
      </p:graphicFrame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2ECDC45C-BF66-EE77-BA4C-12B882C62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691665"/>
              </p:ext>
            </p:extLst>
          </p:nvPr>
        </p:nvGraphicFramePr>
        <p:xfrm>
          <a:off x="1219200" y="1328057"/>
          <a:ext cx="9091018" cy="4572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87284">
                  <a:extLst>
                    <a:ext uri="{9D8B030D-6E8A-4147-A177-3AD203B41FA5}">
                      <a16:colId xmlns:a16="http://schemas.microsoft.com/office/drawing/2014/main" val="1397155971"/>
                    </a:ext>
                  </a:extLst>
                </a:gridCol>
                <a:gridCol w="5736771">
                  <a:extLst>
                    <a:ext uri="{9D8B030D-6E8A-4147-A177-3AD203B41FA5}">
                      <a16:colId xmlns:a16="http://schemas.microsoft.com/office/drawing/2014/main" val="3106760749"/>
                    </a:ext>
                  </a:extLst>
                </a:gridCol>
                <a:gridCol w="1666963">
                  <a:extLst>
                    <a:ext uri="{9D8B030D-6E8A-4147-A177-3AD203B41FA5}">
                      <a16:colId xmlns:a16="http://schemas.microsoft.com/office/drawing/2014/main" val="3319247115"/>
                    </a:ext>
                  </a:extLst>
                </a:gridCol>
              </a:tblGrid>
              <a:tr h="2937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Story_ID</a:t>
                      </a:r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Stories</a:t>
                      </a:r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045002"/>
                  </a:ext>
                </a:extLst>
              </a:tr>
              <a:tr h="29377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BREW-107</a:t>
                      </a:r>
                      <a:endParaRPr lang="en-US" sz="1800" b="0" i="0" u="none" strike="noStrike" noProof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/>
                        <a:t>Need to encrypt the password while storing in Database.</a:t>
                      </a: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To-do</a:t>
                      </a:r>
                      <a:endParaRPr lang="en-US" sz="1800" b="0" i="0" u="none" strike="noStrike" noProof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884442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BREW-109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/>
                        <a:t>Need to add the faster loading pages.</a:t>
                      </a: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To-do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711466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BREW-108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/>
                        <a:t>As a Student, I want to do the payment so that I can join or able to see the class of the course that I want to learn.</a:t>
                      </a: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To-do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909874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BREW-112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/>
                        <a:t>As a User, I want to see the notifications, so that I can be able to know the updates.</a:t>
                      </a: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To-do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056395"/>
                  </a:ext>
                </a:extLst>
              </a:tr>
              <a:tr h="63137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BREW-129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/>
                        <a:t>As a Professor, I want to upload the materials for the course, so that students can revise everything that I taught.</a:t>
                      </a: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To-do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811362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BREW-130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/>
                        <a:t>As a Student, I want to able to see the materials, so that I can revise everything.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To-do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16766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/>
                        <a:t>BREW-132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/>
                        <a:t>As a Student, I want to download the materials, so that I will be able to access them offline too.</a:t>
                      </a:r>
                      <a:endParaRPr lang="en-US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/>
                        <a:t>To-do</a:t>
                      </a:r>
                    </a:p>
                    <a:p>
                      <a:pPr lvl="0"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954746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24DBF3-6757-0948-9DE7-89957E2C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5658B4C-D10D-4CE5-996A-13A200CB27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9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B02A8-A3DB-74A5-2050-B73EBB669E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08316"/>
            <a:ext cx="5442383" cy="41629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251FB-C1EA-BFBC-D7BD-633F968D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1E6B45E-B920-4007-92C1-B3BBE07F54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6763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CDA36F0-EF40-4B68-9635-257B7659D7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5F54F5-BFE1-43D5-A6A6-CC87F5BD58EA}"/>
              </a:ext>
            </a:extLst>
          </p:cNvPr>
          <p:cNvSpPr txBox="1"/>
          <p:nvPr/>
        </p:nvSpPr>
        <p:spPr>
          <a:xfrm>
            <a:off x="3520167" y="457200"/>
            <a:ext cx="5151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E31889-AFC7-43A8-B639-F590DF38B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11163" r="12046" b="18140"/>
          <a:stretch/>
        </p:blipFill>
        <p:spPr>
          <a:xfrm>
            <a:off x="3666460" y="1371378"/>
            <a:ext cx="4859080" cy="484844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5B5779C-4CC9-412D-9C61-0C96BB58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9256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72D0-FB31-9C87-1B68-2E612066A52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Page for Instructor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14DCA-5B2F-B35F-C771-BFBB88D0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6222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78378-BE2F-B0CB-6E94-92F23A61319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User can Wishlist the course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E73A46-211E-75AE-52B5-667C80C4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75758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CF1EE-B44B-C437-868D-06764EAE832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User can send messages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C0C5AC-B54A-79B2-DD60-6007088E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75200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3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A134B9-CE1A-113E-A2A0-98A758109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92" b="4608"/>
          <a:stretch/>
        </p:blipFill>
        <p:spPr>
          <a:xfrm>
            <a:off x="613138" y="369332"/>
            <a:ext cx="10965724" cy="6248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2FA063-A9F1-99B6-16A8-94DA78139E5B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Instructor can add a course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567F4-F639-0248-B67F-739D5087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54948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9F2D1C-73F2-D5DA-0FCB-AAC4CDFAEB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24401" y="5489932"/>
            <a:ext cx="2743198" cy="63428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69A43DA-35F1-28B8-1260-A7C98BE4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3CA16D9-999F-DD9F-D89E-7D1BED05A0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5C3A72-56A6-4DC7-865F-4804F00512D6}"/>
              </a:ext>
            </a:extLst>
          </p:cNvPr>
          <p:cNvSpPr txBox="1">
            <a:spLocks/>
          </p:cNvSpPr>
          <p:nvPr/>
        </p:nvSpPr>
        <p:spPr>
          <a:xfrm>
            <a:off x="1000384" y="5489034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EFF869A8-E836-431B-A6B5-3DFB1E51D45E}"/>
              </a:ext>
            </a:extLst>
          </p:cNvPr>
          <p:cNvSpPr txBox="1">
            <a:spLocks/>
          </p:cNvSpPr>
          <p:nvPr/>
        </p:nvSpPr>
        <p:spPr>
          <a:xfrm>
            <a:off x="8708122" y="5489034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dirty="0"/>
              <a:t>Quality Analyst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702E5E8-CD1A-47E7-9652-36DFFBB83F5D}"/>
              </a:ext>
            </a:extLst>
          </p:cNvPr>
          <p:cNvPicPr preferRelativeResize="0">
            <a:picLocks noGrp="1" noChangeAspect="1"/>
          </p:cNvPicPr>
          <p:nvPr>
            <p:ph type="pic" sz="quarter" idx="15"/>
          </p:nvPr>
        </p:nvPicPr>
        <p:blipFill>
          <a:blip r:embed="rId4"/>
          <a:srcRect t="3533" b="3533"/>
          <a:stretch>
            <a:fillRect/>
          </a:stretch>
        </p:blipFill>
        <p:spPr>
          <a:xfrm rot="5400000">
            <a:off x="284104" y="2152528"/>
            <a:ext cx="3657600" cy="2549353"/>
          </a:xfrm>
        </p:spPr>
      </p:pic>
      <p:pic>
        <p:nvPicPr>
          <p:cNvPr id="17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C6DD3A9F-A64C-42FD-982D-7E3B290D3FD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3533" r="3533"/>
          <a:stretch/>
        </p:blipFill>
        <p:spPr>
          <a:xfrm>
            <a:off x="4821324" y="1600200"/>
            <a:ext cx="2549353" cy="3657600"/>
          </a:xfrm>
        </p:spPr>
      </p:pic>
      <p:pic>
        <p:nvPicPr>
          <p:cNvPr id="20" name="Picture Placeholder 59">
            <a:extLst>
              <a:ext uri="{FF2B5EF4-FFF2-40B4-BE49-F238E27FC236}">
                <a16:creationId xmlns:a16="http://schemas.microsoft.com/office/drawing/2014/main" id="{A3E8930B-B1CA-4439-BE9A-12A426533F3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3533" r="3533"/>
          <a:stretch>
            <a:fillRect/>
          </a:stretch>
        </p:blipFill>
        <p:spPr>
          <a:xfrm>
            <a:off x="8805672" y="1600200"/>
            <a:ext cx="2548100" cy="3655804"/>
          </a:xfrm>
        </p:spPr>
      </p:pic>
    </p:spTree>
    <p:extLst>
      <p:ext uri="{BB962C8B-B14F-4D97-AF65-F5344CB8AC3E}">
        <p14:creationId xmlns:p14="http://schemas.microsoft.com/office/powerpoint/2010/main" val="22305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136526"/>
            <a:ext cx="10906008" cy="714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Visit our WikiLink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9BE1D5C-EC59-632F-53C6-E8FEF1678635}"/>
              </a:ext>
            </a:extLst>
          </p:cNvPr>
          <p:cNvSpPr/>
          <p:nvPr/>
        </p:nvSpPr>
        <p:spPr>
          <a:xfrm>
            <a:off x="1765004" y="2062717"/>
            <a:ext cx="8312249" cy="3427167"/>
          </a:xfrm>
          <a:prstGeom prst="wedgeRoundRectCallout">
            <a:avLst>
              <a:gd name="adj1" fmla="val 13964"/>
              <a:gd name="adj2" fmla="val -84488"/>
              <a:gd name="adj3" fmla="val 16667"/>
            </a:avLst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70FEC-3282-4C93-4C75-FEE88263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E25A0-541B-4626-81DD-1799D1AB2CB5}"/>
              </a:ext>
            </a:extLst>
          </p:cNvPr>
          <p:cNvSpPr txBox="1"/>
          <p:nvPr/>
        </p:nvSpPr>
        <p:spPr>
          <a:xfrm>
            <a:off x="2114747" y="3093901"/>
            <a:ext cx="7785465" cy="13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06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F008257C-9109-F68B-FE0D-F1B0BC210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12B31B0-0199-4AD5-B286-670AD6836E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92E5368-646D-47B7-8A5D-AA922C14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156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10E5FD-4772-D365-664C-EDD8FFF1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685800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2DF1-5C3C-B1DD-E5AB-4427AFCF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8575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Retrospective: Retrospect meaning past events we have divided that into two sections the event, and the action items to improve the same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566F52A5-6BFF-D6C3-8AFB-81AD68EA6822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661481" y="1348581"/>
            <a:ext cx="4572000" cy="365760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C405228-DA4D-4097-A4CC-2C6399B1CE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10E5FD-4772-D365-664C-EDD8FFF1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685800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  <a:endParaRPr lang="en-US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2DF1-5C3C-B1DD-E5AB-4427AFCF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just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indent="-228600" algn="just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indent="-228600" algn="just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C405228-DA4D-4097-A4CC-2C6399B1CE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015F82B9-1BE0-4231-8A6D-165FEB65577E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661481" y="1348581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4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0ED76-8853-74FD-029C-A9BD5F712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B38E941-2F83-4DE3-B38C-9D5597E9AB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2CEFEE-328B-4610-B0F6-D683E09C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56CD0D-25A7-4222-B2D8-18B326107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b="23164"/>
          <a:stretch/>
        </p:blipFill>
        <p:spPr>
          <a:xfrm>
            <a:off x="6096000" y="1125538"/>
            <a:ext cx="494607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292B02A8-A3DB-74A5-2050-B73EBB669E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2FB32CC-4DBE-CE68-D17C-1E31A4DB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424C1C4-B050-478A-BB9A-95780BF4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81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</TotalTime>
  <Words>2234</Words>
  <Application>Microsoft Office PowerPoint</Application>
  <PresentationFormat>Widescreen</PresentationFormat>
  <Paragraphs>480</Paragraphs>
  <Slides>51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Office Theme</vt:lpstr>
      <vt:lpstr>QuickLearning App</vt:lpstr>
      <vt:lpstr>Agenda</vt:lpstr>
      <vt:lpstr>Accountabilities</vt:lpstr>
      <vt:lpstr>PowerPoint Presentation</vt:lpstr>
      <vt:lpstr>PowerPoint Presentation</vt:lpstr>
      <vt:lpstr>Improvements Made</vt:lpstr>
      <vt:lpstr>Project Description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</vt:lpstr>
      <vt:lpstr>Diagrams</vt:lpstr>
      <vt:lpstr>Conceptual Architecture Diagram</vt:lpstr>
      <vt:lpstr>PowerPoint Presentation</vt:lpstr>
      <vt:lpstr>PowerPoint Presentation</vt:lpstr>
      <vt:lpstr>Sequence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Backlog</vt:lpstr>
      <vt:lpstr>PowerPoint Presentation</vt:lpstr>
      <vt:lpstr>PowerPoint Presentation</vt:lpstr>
      <vt:lpstr>PowerPoint Presentation</vt:lpstr>
      <vt:lpstr>Test Cases</vt:lpstr>
      <vt:lpstr>Stories Completed and Stories Not Completed</vt:lpstr>
      <vt:lpstr>Metrics</vt:lpstr>
      <vt:lpstr>Team Velocity Chart</vt:lpstr>
      <vt:lpstr>Team Historical Velocity (Average)</vt:lpstr>
      <vt:lpstr>Burndown Chart</vt:lpstr>
      <vt:lpstr>Committed Against Completed Ratio</vt:lpstr>
      <vt:lpstr>Retrospective</vt:lpstr>
      <vt:lpstr>What went well?</vt:lpstr>
      <vt:lpstr>What did not go well?</vt:lpstr>
      <vt:lpstr>What needs improvement?</vt:lpstr>
      <vt:lpstr>Stories Planned and Committed for Sprint 5</vt:lpstr>
      <vt:lpstr>Project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Visit our WikiLink</vt:lpstr>
      <vt:lpstr>Happy Learning!  Thank You for your patience and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Learning App</dc:title>
  <dc:creator>Usha Sri Tirumalasetty</dc:creator>
  <cp:lastModifiedBy>Amit Bhayal</cp:lastModifiedBy>
  <cp:revision>68</cp:revision>
  <dcterms:created xsi:type="dcterms:W3CDTF">2022-12-18T15:30:10Z</dcterms:created>
  <dcterms:modified xsi:type="dcterms:W3CDTF">2023-03-07T22:56:40Z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